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846" r:id="rId2"/>
    <p:sldId id="847" r:id="rId3"/>
    <p:sldId id="848" r:id="rId4"/>
    <p:sldId id="849" r:id="rId5"/>
    <p:sldId id="850" r:id="rId6"/>
    <p:sldId id="851" r:id="rId7"/>
    <p:sldId id="852" r:id="rId8"/>
    <p:sldId id="853" r:id="rId9"/>
    <p:sldId id="854" r:id="rId10"/>
    <p:sldId id="855" r:id="rId11"/>
    <p:sldId id="856" r:id="rId12"/>
    <p:sldId id="857" r:id="rId13"/>
    <p:sldId id="858" r:id="rId14"/>
    <p:sldId id="859" r:id="rId15"/>
    <p:sldId id="860" r:id="rId16"/>
    <p:sldId id="861" r:id="rId17"/>
    <p:sldId id="86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661" autoAdjust="0"/>
    <p:restoredTop sz="68309" autoAdjust="0"/>
  </p:normalViewPr>
  <p:slideViewPr>
    <p:cSldViewPr>
      <p:cViewPr varScale="1">
        <p:scale>
          <a:sx n="69" d="100"/>
          <a:sy n="69" d="100"/>
        </p:scale>
        <p:origin x="-280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68FBA9-F164-4856-8840-2285B16A6BB7}" type="datetimeFigureOut">
              <a:rPr lang="en-US" smtClean="0"/>
              <a:t>2/20/2016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B41E7-D426-49BC-861A-A00132D5B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314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A64FA-C542-44FC-B453-49B5EB957624}" type="datetimeFigureOut">
              <a:rPr lang="en-US" smtClean="0"/>
              <a:pPr/>
              <a:t>2/20/2016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7003E-210F-405B-86D4-3ED93FD733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20175A-FCC1-4464-855C-5E3824FBBF4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3E894B-0B10-4B03-8599-CE1711C6DBB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A78275-25F9-408D-B524-DA65D579D70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FF1093-9E88-4992-8744-D4B96A5C11F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057A1F-10D5-4B0B-80FD-4A9F54D9E80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D9F19E-DBD7-4C5C-A084-CF5A17D1709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407FA8-B045-42AB-B897-5F1542F9C0D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3CBB4B-F1FF-4D2E-ADA1-5EB182D122B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8E7056-AFB8-44A0-8F20-01B580E3764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90D438-21E9-4715-8FC6-9CE013CC960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911FD5-6996-4AFC-A960-66998AB62AA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41ED14-2369-4F87-B970-A9D81E59CAA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400A53-DD73-43DF-B630-2AF45F3D314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9EDD47-277E-40C4-B9A0-EA2ED5E239E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E44127-A3E5-4C3C-9806-3803C6B8D94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823FB7-BD58-4C74-B534-47CD1037377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3F08-BEE2-484B-8926-1299B10B6DF2}" type="datetime1">
              <a:rPr lang="en-US" smtClean="0"/>
              <a:t>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EF44-DC0B-446E-9558-754F0166A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292E9-4378-4434-BCE5-CEB9E1E390A3}" type="datetime1">
              <a:rPr lang="en-US" smtClean="0"/>
              <a:t>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EF44-DC0B-446E-9558-754F0166A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2067-3F07-40ED-B6AB-04BBD57CF47E}" type="datetime1">
              <a:rPr lang="en-US" smtClean="0"/>
              <a:t>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EF44-DC0B-446E-9558-754F0166A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974A5-1FB7-41CE-B4C2-7A5AC0DDFDC9}" type="datetime1">
              <a:rPr lang="en-US" smtClean="0"/>
              <a:t>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96" y="80628"/>
            <a:ext cx="432048" cy="365125"/>
          </a:xfrm>
        </p:spPr>
        <p:txBody>
          <a:bodyPr/>
          <a:lstStyle/>
          <a:p>
            <a:pPr algn="l"/>
            <a:fld id="{7402EF44-DC0B-446E-9558-754F0166A583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22C90-0E29-4015-A568-91B467357B95}" type="datetime1">
              <a:rPr lang="en-US" smtClean="0"/>
              <a:t>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EF44-DC0B-446E-9558-754F0166A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8BC59-3050-47E4-8649-9E294E8B4B98}" type="datetime1">
              <a:rPr lang="en-US" smtClean="0"/>
              <a:t>2/20/2016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EF44-DC0B-446E-9558-754F0166A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9FCA9-C8FF-4EF7-AF43-E4C1E37640D3}" type="datetime1">
              <a:rPr lang="en-US" smtClean="0"/>
              <a:t>2/20/2016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EF44-DC0B-446E-9558-754F0166A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AF103-15EA-4685-9654-D6635ED8B639}" type="datetime1">
              <a:rPr lang="en-US" smtClean="0"/>
              <a:t>2/20/2016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EF44-DC0B-446E-9558-754F0166A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4C9E7-FA04-4E8D-A8D0-151CC364CF94}" type="datetime1">
              <a:rPr lang="en-US" smtClean="0"/>
              <a:t>2/20/2016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EF44-DC0B-446E-9558-754F0166A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83C84-695D-485D-AACE-D9BB63E47D2A}" type="datetime1">
              <a:rPr lang="en-US" smtClean="0"/>
              <a:t>2/20/2016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EF44-DC0B-446E-9558-754F0166A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CF16-9B20-4504-BA55-200847683BAE}" type="datetime1">
              <a:rPr lang="en-US" smtClean="0"/>
              <a:t>2/20/2016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2EF44-DC0B-446E-9558-754F0166A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A2A16-C2FB-4A09-A8CE-530735B1A673}" type="datetime1">
              <a:rPr lang="en-US" smtClean="0"/>
              <a:t>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2EF44-DC0B-446E-9558-754F0166A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6" descr="\\VBOXSVR\jvgemert\Dropbox\present\aptBMVC\fig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1404900"/>
            <a:ext cx="57499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387715"/>
            <a:ext cx="9127592" cy="461665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/>
              <a:t>Jan </a:t>
            </a:r>
            <a:r>
              <a:rPr lang="en-US" sz="2400" i="1" dirty="0"/>
              <a:t>van </a:t>
            </a:r>
            <a:r>
              <a:rPr lang="en-US" sz="2400" i="1" dirty="0" err="1" smtClean="0"/>
              <a:t>Gemert</a:t>
            </a:r>
            <a:r>
              <a:rPr lang="en-US" sz="2400" i="1" dirty="0" smtClean="0"/>
              <a:t>, </a:t>
            </a:r>
            <a:r>
              <a:rPr lang="en-US" sz="2400" i="1" dirty="0" err="1"/>
              <a:t>Mihir</a:t>
            </a:r>
            <a:r>
              <a:rPr lang="en-US" sz="2400" i="1" dirty="0"/>
              <a:t> Jain</a:t>
            </a:r>
            <a:r>
              <a:rPr lang="en-US" sz="2400" i="1" dirty="0" smtClean="0"/>
              <a:t>, Ella </a:t>
            </a:r>
            <a:r>
              <a:rPr lang="en-US" sz="2400" i="1" dirty="0" err="1" smtClean="0"/>
              <a:t>Gati</a:t>
            </a:r>
            <a:r>
              <a:rPr lang="en-US" sz="2400" i="1" dirty="0" smtClean="0"/>
              <a:t> and Cees Snoek</a:t>
            </a:r>
            <a:r>
              <a:rPr lang="en-US" sz="2400" dirty="0" smtClean="0"/>
              <a:t>. BMVC 2015.</a:t>
            </a:r>
            <a:endParaRPr lang="en-US" sz="2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73496"/>
            <a:ext cx="9144000" cy="1143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nl-NL" sz="39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APT: </a:t>
            </a:r>
            <a:r>
              <a:rPr lang="nl-NL" sz="39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</a:t>
            </a:r>
            <a:r>
              <a:rPr lang="nl-NL" sz="39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ction localization </a:t>
            </a:r>
            <a:r>
              <a:rPr lang="nl-NL" sz="39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</a:t>
            </a:r>
            <a:r>
              <a:rPr lang="nl-NL" sz="39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roposals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nl-NL" sz="39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from dense </a:t>
            </a:r>
            <a:r>
              <a:rPr lang="nl-NL" sz="39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</a:t>
            </a:r>
            <a:r>
              <a:rPr lang="nl-NL" sz="39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rajectories</a:t>
            </a:r>
            <a:endParaRPr lang="nl-NL" sz="39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402EF44-DC0B-446E-9558-754F0166A583}" type="slidenum">
              <a:rPr lang="en-US" smtClean="0"/>
              <a:pPr algn="l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26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 txBox="1">
            <a:spLocks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4100">
                <a:solidFill>
                  <a:schemeClr val="tx2"/>
                </a:solidFill>
                <a:latin typeface="Calibri" pitchFamily="34" charset="0"/>
              </a:rPr>
              <a:t>Computation speed on MSR-II</a:t>
            </a:r>
          </a:p>
        </p:txBody>
      </p:sp>
      <p:sp>
        <p:nvSpPr>
          <p:cNvPr id="5128" name="Rectangle 1"/>
          <p:cNvSpPr>
            <a:spLocks noChangeArrowheads="1"/>
          </p:cNvSpPr>
          <p:nvPr/>
        </p:nvSpPr>
        <p:spPr bwMode="auto">
          <a:xfrm>
            <a:off x="304800" y="1062038"/>
            <a:ext cx="8089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b="1" dirty="0">
                <a:latin typeface="+mn-lt"/>
              </a:rPr>
              <a:t>Compare against</a:t>
            </a:r>
            <a:r>
              <a:rPr lang="en-US" altLang="en-US" sz="2400" dirty="0">
                <a:latin typeface="+mn-lt"/>
              </a:rPr>
              <a:t>: Trajectory clustering and video segmentation</a:t>
            </a:r>
            <a:endParaRPr lang="nl-NL" altLang="en-US" sz="2400" dirty="0">
              <a:latin typeface="+mn-lt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5407025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Rectangle 26"/>
          <p:cNvSpPr>
            <a:spLocks noChangeArrowheads="1"/>
          </p:cNvSpPr>
          <p:nvPr/>
        </p:nvSpPr>
        <p:spPr bwMode="auto">
          <a:xfrm>
            <a:off x="3340100" y="906463"/>
            <a:ext cx="1270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altLang="en-US" sz="1400">
                <a:solidFill>
                  <a:schemeClr val="tx2"/>
                </a:solidFill>
                <a:latin typeface="Calibri" pitchFamily="34" charset="0"/>
              </a:rPr>
              <a:t>[Brox, ECCV10]</a:t>
            </a:r>
          </a:p>
        </p:txBody>
      </p:sp>
      <p:sp>
        <p:nvSpPr>
          <p:cNvPr id="12294" name="Rectangle 26"/>
          <p:cNvSpPr>
            <a:spLocks noChangeArrowheads="1"/>
          </p:cNvSpPr>
          <p:nvPr/>
        </p:nvSpPr>
        <p:spPr bwMode="auto">
          <a:xfrm>
            <a:off x="6235700" y="909638"/>
            <a:ext cx="1231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altLang="en-US" sz="1400">
                <a:solidFill>
                  <a:schemeClr val="tx2"/>
                </a:solidFill>
                <a:latin typeface="Calibri" pitchFamily="34" charset="0"/>
              </a:rPr>
              <a:t>[Jain, CVPR14]</a:t>
            </a:r>
          </a:p>
        </p:txBody>
      </p:sp>
      <p:sp>
        <p:nvSpPr>
          <p:cNvPr id="12295" name="Rectangle 26"/>
          <p:cNvSpPr>
            <a:spLocks noChangeArrowheads="1"/>
          </p:cNvSpPr>
          <p:nvPr/>
        </p:nvSpPr>
        <p:spPr bwMode="auto">
          <a:xfrm>
            <a:off x="7378700" y="909638"/>
            <a:ext cx="1135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altLang="en-US" sz="1400">
                <a:solidFill>
                  <a:schemeClr val="tx2"/>
                </a:solidFill>
                <a:latin typeface="Calibri" pitchFamily="34" charset="0"/>
              </a:rPr>
              <a:t>[Xu, CVPR12]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27038" y="5862638"/>
            <a:ext cx="82899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b="1" dirty="0">
                <a:latin typeface="+mn-lt"/>
              </a:rPr>
              <a:t>APT is faster than others, including segmentation preprocessing</a:t>
            </a:r>
          </a:p>
          <a:p>
            <a:pPr>
              <a:defRPr/>
            </a:pPr>
            <a:endParaRPr lang="nl-NL" altLang="en-US" sz="2400" b="1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402EF44-DC0B-446E-9558-754F0166A583}" type="slidenum">
              <a:rPr lang="en-US" smtClean="0"/>
              <a:pPr algn="l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86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95400"/>
            <a:ext cx="4732338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itle 1"/>
          <p:cNvSpPr txBox="1">
            <a:spLocks/>
          </p:cNvSpPr>
          <p:nvPr/>
        </p:nvSpPr>
        <p:spPr bwMode="auto">
          <a:xfrm>
            <a:off x="457200" y="-76200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4100">
                <a:solidFill>
                  <a:schemeClr val="tx2"/>
                </a:solidFill>
                <a:latin typeface="Calibri" pitchFamily="34" charset="0"/>
              </a:rPr>
              <a:t>Evaluating proposal quality UCF-Sports</a:t>
            </a:r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0163"/>
            <a:ext cx="4570413" cy="350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402EF44-DC0B-446E-9558-754F0166A583}" type="slidenum">
              <a:rPr lang="en-US" smtClean="0"/>
              <a:pPr algn="l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39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 txBox="1">
            <a:spLocks/>
          </p:cNvSpPr>
          <p:nvPr/>
        </p:nvSpPr>
        <p:spPr bwMode="auto">
          <a:xfrm>
            <a:off x="457200" y="-76200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4100">
                <a:solidFill>
                  <a:schemeClr val="tx2"/>
                </a:solidFill>
                <a:latin typeface="Calibri" pitchFamily="34" charset="0"/>
              </a:rPr>
              <a:t>Evaluating proposal quality UCF-101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402EF44-DC0B-446E-9558-754F0166A583}" type="slidenum">
              <a:rPr lang="en-US" smtClean="0"/>
              <a:pPr algn="l"/>
              <a:t>12</a:t>
            </a:fld>
            <a:endParaRPr lang="en-US" dirty="0"/>
          </a:p>
        </p:txBody>
      </p:sp>
      <p:pic>
        <p:nvPicPr>
          <p:cNvPr id="1026" name="Picture 2" descr="F:\Dropbox\tubesBMVC15\scores\ucf101Cla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06513"/>
            <a:ext cx="4843220" cy="363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Dropbox\tubesBMVC15\scores\ucf101io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216" y="1700808"/>
            <a:ext cx="4843220" cy="363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39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 txBox="1">
            <a:spLocks/>
          </p:cNvSpPr>
          <p:nvPr/>
        </p:nvSpPr>
        <p:spPr bwMode="auto">
          <a:xfrm>
            <a:off x="457200" y="-76200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4100">
                <a:solidFill>
                  <a:schemeClr val="tx2"/>
                </a:solidFill>
                <a:latin typeface="Calibri" pitchFamily="34" charset="0"/>
              </a:rPr>
              <a:t>Evaluating proposal quality MSR-II</a:t>
            </a:r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8263"/>
            <a:ext cx="4719638" cy="36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9200"/>
            <a:ext cx="4495800" cy="382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402EF44-DC0B-446E-9558-754F0166A583}" type="slidenum">
              <a:rPr lang="en-US" smtClean="0"/>
              <a:pPr algn="l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7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Rectangle 1"/>
          <p:cNvSpPr>
            <a:spLocks noChangeArrowheads="1"/>
          </p:cNvSpPr>
          <p:nvPr/>
        </p:nvSpPr>
        <p:spPr bwMode="auto">
          <a:xfrm>
            <a:off x="990600" y="5715000"/>
            <a:ext cx="7135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b="1" dirty="0">
                <a:latin typeface="+mn-lt"/>
              </a:rPr>
              <a:t>APT outperforms others with a modest nr of proposals</a:t>
            </a:r>
            <a:endParaRPr lang="nl-NL" altLang="en-US" sz="2400" b="1" dirty="0">
              <a:latin typeface="+mn-lt"/>
            </a:endParaRPr>
          </a:p>
        </p:txBody>
      </p:sp>
      <p:sp>
        <p:nvSpPr>
          <p:cNvPr id="16388" name="Title 1"/>
          <p:cNvSpPr txBox="1">
            <a:spLocks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4100">
                <a:solidFill>
                  <a:schemeClr val="tx2"/>
                </a:solidFill>
                <a:latin typeface="Calibri" pitchFamily="34" charset="0"/>
              </a:rPr>
              <a:t>Evaluating proposal quality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402EF44-DC0B-446E-9558-754F0166A583}" type="slidenum">
              <a:rPr lang="en-US" smtClean="0"/>
              <a:pPr algn="l"/>
              <a:t>14</a:t>
            </a:fld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800708"/>
            <a:ext cx="8038512" cy="500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791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 txBox="1">
            <a:spLocks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4100">
                <a:solidFill>
                  <a:schemeClr val="tx2"/>
                </a:solidFill>
                <a:latin typeface="Calibri" pitchFamily="34" charset="0"/>
              </a:rPr>
              <a:t>Using proposals for classification</a:t>
            </a:r>
          </a:p>
        </p:txBody>
      </p:sp>
      <p:sp>
        <p:nvSpPr>
          <p:cNvPr id="5128" name="Rectangle 1"/>
          <p:cNvSpPr>
            <a:spLocks noChangeArrowheads="1"/>
          </p:cNvSpPr>
          <p:nvPr/>
        </p:nvSpPr>
        <p:spPr bwMode="auto">
          <a:xfrm>
            <a:off x="393700" y="5867400"/>
            <a:ext cx="8567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b="1" dirty="0">
                <a:latin typeface="+mn-lt"/>
              </a:rPr>
              <a:t>APT is competitive with supervised methods;  outperforms others</a:t>
            </a:r>
            <a:endParaRPr lang="nl-NL" altLang="en-US" sz="2400" b="1" dirty="0">
              <a:latin typeface="+mn-lt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146175"/>
            <a:ext cx="29083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14400" y="685800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dirty="0">
                <a:latin typeface="+mn-lt"/>
              </a:rPr>
              <a:t>UCF-Sports</a:t>
            </a:r>
            <a:endParaRPr lang="nl-NL" altLang="en-US" sz="2400" dirty="0">
              <a:latin typeface="+mn-lt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886200" y="685800"/>
            <a:ext cx="1247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dirty="0">
                <a:latin typeface="+mn-lt"/>
              </a:rPr>
              <a:t>UCF-101</a:t>
            </a:r>
            <a:endParaRPr lang="nl-NL" altLang="en-US" sz="2400" dirty="0">
              <a:latin typeface="+mn-lt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210425" y="685800"/>
            <a:ext cx="1004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dirty="0">
                <a:latin typeface="+mn-lt"/>
              </a:rPr>
              <a:t>MSR-II</a:t>
            </a:r>
            <a:endParaRPr lang="nl-NL" altLang="en-US" sz="2400" dirty="0">
              <a:latin typeface="+mn-lt"/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252788" y="1146175"/>
            <a:ext cx="5815012" cy="4568825"/>
            <a:chOff x="3253490" y="1146172"/>
            <a:chExt cx="5814310" cy="4568828"/>
          </a:xfrm>
        </p:grpSpPr>
        <p:pic>
          <p:nvPicPr>
            <p:cNvPr id="1741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6714" y="1146172"/>
              <a:ext cx="2881086" cy="22167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9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5813" y="3824220"/>
              <a:ext cx="4582787" cy="18907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"/>
            <p:cNvSpPr>
              <a:spLocks noChangeArrowheads="1"/>
            </p:cNvSpPr>
            <p:nvPr/>
          </p:nvSpPr>
          <p:spPr bwMode="auto">
            <a:xfrm>
              <a:off x="3253490" y="3428998"/>
              <a:ext cx="3100013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2400" dirty="0">
                  <a:latin typeface="+mn-lt"/>
                </a:rPr>
                <a:t>Detailed MSR-II results:</a:t>
              </a:r>
              <a:endParaRPr lang="nl-NL" altLang="en-US" sz="2400" dirty="0">
                <a:latin typeface="+mn-lt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402EF44-DC0B-446E-9558-754F0166A583}" type="slidenum">
              <a:rPr lang="en-US" smtClean="0"/>
              <a:pPr algn="l"/>
              <a:t>15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939" y="1196752"/>
            <a:ext cx="2834221" cy="211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21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 txBox="1">
            <a:spLocks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4100">
                <a:solidFill>
                  <a:schemeClr val="tx2"/>
                </a:solidFill>
                <a:latin typeface="Calibri" pitchFamily="34" charset="0"/>
              </a:rPr>
              <a:t>Visual results</a:t>
            </a:r>
          </a:p>
        </p:txBody>
      </p:sp>
      <p:sp>
        <p:nvSpPr>
          <p:cNvPr id="5128" name="Rectangle 1"/>
          <p:cNvSpPr>
            <a:spLocks noChangeArrowheads="1"/>
          </p:cNvSpPr>
          <p:nvPr/>
        </p:nvSpPr>
        <p:spPr bwMode="auto">
          <a:xfrm>
            <a:off x="1219200" y="904875"/>
            <a:ext cx="2149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dirty="0">
                <a:latin typeface="+mn-lt"/>
              </a:rPr>
              <a:t>Failure example</a:t>
            </a: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541463"/>
            <a:ext cx="4559300" cy="409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13" y="1652588"/>
            <a:ext cx="4565650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470525" y="909638"/>
            <a:ext cx="2590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dirty="0">
                <a:latin typeface="+mn-lt"/>
              </a:rPr>
              <a:t>Successful example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359025" y="6015038"/>
            <a:ext cx="523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b="1" dirty="0">
                <a:latin typeface="+mn-lt"/>
              </a:rPr>
              <a:t>APT works best when motion is present</a:t>
            </a:r>
            <a:endParaRPr lang="nl-NL" altLang="en-US" sz="2400" b="1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402EF44-DC0B-446E-9558-754F0166A583}" type="slidenum">
              <a:rPr lang="en-US" smtClean="0"/>
              <a:pPr algn="l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9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0" y="0"/>
            <a:ext cx="9067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3200">
                <a:solidFill>
                  <a:schemeClr val="tx2"/>
                </a:solidFill>
                <a:latin typeface="Calibri" pitchFamily="34" charset="0"/>
              </a:rPr>
              <a:t>APT: an apt method for spatio-temporal proposals</a:t>
            </a:r>
          </a:p>
        </p:txBody>
      </p:sp>
      <p:sp>
        <p:nvSpPr>
          <p:cNvPr id="5128" name="Rectangle 1"/>
          <p:cNvSpPr>
            <a:spLocks noChangeArrowheads="1"/>
          </p:cNvSpPr>
          <p:nvPr/>
        </p:nvSpPr>
        <p:spPr bwMode="auto">
          <a:xfrm>
            <a:off x="304800" y="1752600"/>
            <a:ext cx="867251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en-US" sz="2400" dirty="0">
                <a:latin typeface="+mn-lt"/>
              </a:rPr>
              <a:t>Reuse the same dense trajectories as used in the representation</a:t>
            </a:r>
          </a:p>
          <a:p>
            <a:pPr>
              <a:defRPr/>
            </a:pPr>
            <a:endParaRPr lang="en-GB" altLang="en-US" sz="2400" dirty="0">
              <a:latin typeface="+mn-lt"/>
            </a:endParaRPr>
          </a:p>
          <a:p>
            <a:pPr>
              <a:defRPr/>
            </a:pPr>
            <a:r>
              <a:rPr lang="en-GB" altLang="en-US" sz="2400" dirty="0">
                <a:latin typeface="+mn-lt"/>
              </a:rPr>
              <a:t>More efficient than segmentation and other flow clustering</a:t>
            </a:r>
          </a:p>
          <a:p>
            <a:pPr>
              <a:defRPr/>
            </a:pPr>
            <a:endParaRPr lang="en-GB" altLang="en-US" sz="2400" dirty="0">
              <a:latin typeface="+mn-lt"/>
            </a:endParaRPr>
          </a:p>
          <a:p>
            <a:pPr>
              <a:defRPr/>
            </a:pPr>
            <a:r>
              <a:rPr lang="en-GB" altLang="en-US" sz="2400" dirty="0">
                <a:latin typeface="+mn-lt"/>
              </a:rPr>
              <a:t>Outperforms others on proposal quality and classification on 3 sets. </a:t>
            </a:r>
          </a:p>
          <a:p>
            <a:pPr>
              <a:defRPr/>
            </a:pPr>
            <a:endParaRPr lang="en-GB" altLang="en-US" sz="2400" dirty="0">
              <a:latin typeface="+mn-lt"/>
            </a:endParaRPr>
          </a:p>
          <a:p>
            <a:pPr>
              <a:defRPr/>
            </a:pPr>
            <a:r>
              <a:rPr lang="en-GB" altLang="en-US" sz="2400" dirty="0">
                <a:latin typeface="+mn-lt"/>
              </a:rPr>
              <a:t>Particularly effective for realistic untrimmed videos</a:t>
            </a:r>
            <a:endParaRPr lang="nl-NL" altLang="en-US" sz="2400" dirty="0">
              <a:latin typeface="+mn-lt"/>
            </a:endParaRP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76200" y="5157192"/>
            <a:ext cx="9067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3200" dirty="0">
                <a:solidFill>
                  <a:schemeClr val="tx2"/>
                </a:solidFill>
                <a:latin typeface="Calibri" pitchFamily="34" charset="0"/>
              </a:rPr>
              <a:t>Source </a:t>
            </a:r>
            <a:r>
              <a:rPr lang="en-US" altLang="en-US" sz="3200" dirty="0" smtClean="0">
                <a:solidFill>
                  <a:schemeClr val="tx2"/>
                </a:solidFill>
                <a:latin typeface="Calibri" pitchFamily="34" charset="0"/>
              </a:rPr>
              <a:t>code and pre-computed tubes 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3200" dirty="0" smtClean="0">
                <a:solidFill>
                  <a:schemeClr val="tx2"/>
                </a:solidFill>
                <a:latin typeface="Calibri" pitchFamily="34" charset="0"/>
              </a:rPr>
              <a:t>available on </a:t>
            </a:r>
            <a:r>
              <a:rPr lang="en-US" altLang="en-US" sz="3200" dirty="0" err="1" smtClean="0">
                <a:solidFill>
                  <a:schemeClr val="tx2"/>
                </a:solidFill>
                <a:latin typeface="Calibri" pitchFamily="34" charset="0"/>
              </a:rPr>
              <a:t>github</a:t>
            </a:r>
            <a:endParaRPr lang="en-US" altLang="en-US" sz="320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402EF44-DC0B-446E-9558-754F0166A583}" type="slidenum">
              <a:rPr lang="en-US" smtClean="0"/>
              <a:pPr algn="l"/>
              <a:t>17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411760" y="6099683"/>
            <a:ext cx="4394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https://github.com/jvgemert</a:t>
            </a:r>
          </a:p>
        </p:txBody>
      </p:sp>
    </p:spTree>
    <p:extLst>
      <p:ext uri="{BB962C8B-B14F-4D97-AF65-F5344CB8AC3E}">
        <p14:creationId xmlns:p14="http://schemas.microsoft.com/office/powerpoint/2010/main" val="158557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\\VBOXSVR\jvgemert\Dropbox\present\UD\aniSwing14illu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76200"/>
            <a:ext cx="89312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190500" y="5921375"/>
            <a:ext cx="876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nl-NL" altLang="en-US" sz="2000" b="1"/>
              <a:t>Goal: </a:t>
            </a:r>
            <a:r>
              <a:rPr lang="en-US" altLang="en-US" sz="2000"/>
              <a:t>Finding </a:t>
            </a:r>
            <a:r>
              <a:rPr lang="en-US" altLang="en-US" sz="2000" i="1"/>
              <a:t>Where</a:t>
            </a:r>
            <a:r>
              <a:rPr lang="en-US" altLang="en-US" sz="2000"/>
              <a:t>, </a:t>
            </a:r>
            <a:r>
              <a:rPr lang="en-US" altLang="en-US" sz="2000" i="1"/>
              <a:t>When</a:t>
            </a:r>
            <a:r>
              <a:rPr lang="en-US" altLang="en-US" sz="2000"/>
              <a:t> and </a:t>
            </a:r>
            <a:r>
              <a:rPr lang="en-US" altLang="en-US" sz="2000" i="1"/>
              <a:t>What</a:t>
            </a:r>
            <a:r>
              <a:rPr lang="en-US" altLang="en-US" sz="2000" b="1"/>
              <a:t> </a:t>
            </a:r>
            <a:r>
              <a:rPr lang="en-US" altLang="en-US" sz="2000"/>
              <a:t>is happening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nl-NL" altLang="en-US" sz="2000" b="1"/>
              <a:t>Challenges: </a:t>
            </a:r>
            <a:r>
              <a:rPr lang="nl-NL" altLang="en-US" sz="2000"/>
              <a:t>Exponential search, </a:t>
            </a:r>
            <a:r>
              <a:rPr lang="en-US" altLang="en-US" sz="2000"/>
              <a:t>Occlusion, Motion, Non-rigid deformations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76200"/>
            <a:ext cx="9144000" cy="114300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nl-NL" sz="39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Action Localisation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402EF44-DC0B-446E-9558-754F0166A583}" type="slidenum">
              <a:rPr lang="en-US" smtClean="0"/>
              <a:pPr algn="l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0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 txBox="1">
            <a:spLocks/>
          </p:cNvSpPr>
          <p:nvPr/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4100">
                <a:solidFill>
                  <a:schemeClr val="tx2"/>
                </a:solidFill>
                <a:latin typeface="Calibri" pitchFamily="34" charset="0"/>
              </a:rPr>
              <a:t>Current State of the Art</a:t>
            </a:r>
          </a:p>
        </p:txBody>
      </p:sp>
      <p:sp>
        <p:nvSpPr>
          <p:cNvPr id="5123" name="Rectangle 26"/>
          <p:cNvSpPr>
            <a:spLocks noChangeArrowheads="1"/>
          </p:cNvSpPr>
          <p:nvPr/>
        </p:nvSpPr>
        <p:spPr bwMode="auto">
          <a:xfrm>
            <a:off x="2259013" y="5734050"/>
            <a:ext cx="14747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altLang="en-US" sz="1400">
                <a:solidFill>
                  <a:schemeClr val="tx2"/>
                </a:solidFill>
                <a:latin typeface="Calibri" pitchFamily="34" charset="0"/>
              </a:rPr>
              <a:t>[Oneata, ECCV14]</a:t>
            </a:r>
          </a:p>
        </p:txBody>
      </p:sp>
      <p:sp>
        <p:nvSpPr>
          <p:cNvPr id="5124" name="Rectangle 26"/>
          <p:cNvSpPr>
            <a:spLocks noChangeArrowheads="1"/>
          </p:cNvSpPr>
          <p:nvPr/>
        </p:nvSpPr>
        <p:spPr bwMode="auto">
          <a:xfrm>
            <a:off x="5764213" y="3200400"/>
            <a:ext cx="1544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altLang="en-US" sz="1400">
                <a:solidFill>
                  <a:schemeClr val="tx2"/>
                </a:solidFill>
                <a:latin typeface="Calibri" pitchFamily="34" charset="0"/>
              </a:rPr>
              <a:t>[Gkioxari, CVPR15]</a:t>
            </a:r>
          </a:p>
        </p:txBody>
      </p:sp>
      <p:sp>
        <p:nvSpPr>
          <p:cNvPr id="5128" name="Rectangle 1"/>
          <p:cNvSpPr>
            <a:spLocks noChangeArrowheads="1"/>
          </p:cNvSpPr>
          <p:nvPr/>
        </p:nvSpPr>
        <p:spPr bwMode="auto">
          <a:xfrm>
            <a:off x="304800" y="685800"/>
            <a:ext cx="6638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b="1" dirty="0">
                <a:latin typeface="+mn-lt"/>
              </a:rPr>
              <a:t>Detection</a:t>
            </a:r>
            <a:r>
              <a:rPr lang="en-US" altLang="en-US" sz="2400" dirty="0">
                <a:latin typeface="+mn-lt"/>
              </a:rPr>
              <a:t>: aggregate frame bounding box detection</a:t>
            </a:r>
            <a:endParaRPr lang="nl-NL" altLang="en-US" sz="2400" dirty="0">
              <a:latin typeface="+mn-lt"/>
            </a:endParaRPr>
          </a:p>
        </p:txBody>
      </p:sp>
      <p:sp>
        <p:nvSpPr>
          <p:cNvPr id="5126" name="Rectangle 26"/>
          <p:cNvSpPr>
            <a:spLocks noChangeArrowheads="1"/>
          </p:cNvSpPr>
          <p:nvPr/>
        </p:nvSpPr>
        <p:spPr bwMode="auto">
          <a:xfrm>
            <a:off x="6692900" y="5734050"/>
            <a:ext cx="1231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altLang="en-US" sz="1400">
                <a:solidFill>
                  <a:schemeClr val="tx2"/>
                </a:solidFill>
                <a:latin typeface="Calibri" pitchFamily="34" charset="0"/>
              </a:rPr>
              <a:t>[Jain, CVPR14]</a:t>
            </a:r>
          </a:p>
        </p:txBody>
      </p:sp>
      <p:sp>
        <p:nvSpPr>
          <p:cNvPr id="5127" name="Rectangle 26"/>
          <p:cNvSpPr>
            <a:spLocks noChangeArrowheads="1"/>
          </p:cNvSpPr>
          <p:nvPr/>
        </p:nvSpPr>
        <p:spPr bwMode="auto">
          <a:xfrm>
            <a:off x="9539288" y="3200400"/>
            <a:ext cx="1281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altLang="en-US" sz="1400">
                <a:solidFill>
                  <a:schemeClr val="tx2"/>
                </a:solidFill>
                <a:latin typeface="Calibri" pitchFamily="34" charset="0"/>
              </a:rPr>
              <a:t>[Wein, ICCV15]</a:t>
            </a: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304800" y="3505200"/>
            <a:ext cx="7004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b="1" dirty="0">
                <a:latin typeface="+mn-lt"/>
              </a:rPr>
              <a:t>Proposals</a:t>
            </a:r>
            <a:r>
              <a:rPr lang="en-US" altLang="en-US" sz="2400" dirty="0">
                <a:latin typeface="+mn-lt"/>
              </a:rPr>
              <a:t>: a modest set of tubes retaining action recall</a:t>
            </a:r>
            <a:endParaRPr lang="nl-NL" altLang="en-US" sz="2400" dirty="0">
              <a:latin typeface="+mn-lt"/>
            </a:endParaRPr>
          </a:p>
        </p:txBody>
      </p:sp>
      <p:pic>
        <p:nvPicPr>
          <p:cNvPr id="5129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1265238"/>
            <a:ext cx="2689225" cy="193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30" name="Rectangle 26"/>
          <p:cNvSpPr>
            <a:spLocks noChangeArrowheads="1"/>
          </p:cNvSpPr>
          <p:nvPr/>
        </p:nvSpPr>
        <p:spPr bwMode="auto">
          <a:xfrm>
            <a:off x="1236663" y="3200400"/>
            <a:ext cx="1125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altLang="en-US" sz="1400">
                <a:solidFill>
                  <a:schemeClr val="tx2"/>
                </a:solidFill>
                <a:latin typeface="Calibri" pitchFamily="34" charset="0"/>
              </a:rPr>
              <a:t>[Yu, CVPR15]</a:t>
            </a:r>
          </a:p>
        </p:txBody>
      </p:sp>
      <p:pic>
        <p:nvPicPr>
          <p:cNvPr id="5131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1357313"/>
            <a:ext cx="4302125" cy="184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132" name="Group 2"/>
          <p:cNvGrpSpPr>
            <a:grpSpLocks/>
          </p:cNvGrpSpPr>
          <p:nvPr/>
        </p:nvGrpSpPr>
        <p:grpSpPr bwMode="auto">
          <a:xfrm>
            <a:off x="4191000" y="4027488"/>
            <a:ext cx="4548188" cy="1706562"/>
            <a:chOff x="4038600" y="4084638"/>
            <a:chExt cx="4954588" cy="1858962"/>
          </a:xfrm>
        </p:grpSpPr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38600" y="4084638"/>
              <a:ext cx="4954588" cy="1858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038600" y="5333169"/>
              <a:ext cx="532640" cy="4582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304800" y="6167438"/>
            <a:ext cx="8542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b="1" dirty="0">
                <a:latin typeface="+mn-lt"/>
              </a:rPr>
              <a:t>We follow proposals</a:t>
            </a:r>
            <a:r>
              <a:rPr lang="en-US" altLang="en-US" sz="2400" dirty="0">
                <a:latin typeface="+mn-lt"/>
              </a:rPr>
              <a:t>: they are unsupervised and class-independent</a:t>
            </a:r>
            <a:endParaRPr lang="nl-NL" altLang="en-US" sz="2400" dirty="0">
              <a:latin typeface="+mn-lt"/>
            </a:endParaRPr>
          </a:p>
        </p:txBody>
      </p:sp>
      <p:pic>
        <p:nvPicPr>
          <p:cNvPr id="5134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4025900"/>
            <a:ext cx="2967037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35" name="Rectangle 1"/>
          <p:cNvSpPr>
            <a:spLocks noChangeArrowheads="1"/>
          </p:cNvSpPr>
          <p:nvPr/>
        </p:nvSpPr>
        <p:spPr bwMode="auto">
          <a:xfrm>
            <a:off x="1420813" y="5715000"/>
            <a:ext cx="1017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Prim3D:</a:t>
            </a:r>
            <a:endParaRPr lang="en-US"/>
          </a:p>
        </p:txBody>
      </p:sp>
      <p:sp>
        <p:nvSpPr>
          <p:cNvPr id="5136" name="Rectangle 19"/>
          <p:cNvSpPr>
            <a:spLocks noChangeArrowheads="1"/>
          </p:cNvSpPr>
          <p:nvPr/>
        </p:nvSpPr>
        <p:spPr bwMode="auto">
          <a:xfrm>
            <a:off x="5734050" y="5726113"/>
            <a:ext cx="1123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Tubelets: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402EF44-DC0B-446E-9558-754F0166A583}" type="slidenum">
              <a:rPr lang="en-US" smtClean="0"/>
              <a:pPr algn="l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82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4100">
                <a:solidFill>
                  <a:schemeClr val="tx2"/>
                </a:solidFill>
                <a:latin typeface="Calibri" pitchFamily="34" charset="0"/>
              </a:rPr>
              <a:t>Current Proposal Methods</a:t>
            </a:r>
          </a:p>
        </p:txBody>
      </p:sp>
      <p:sp>
        <p:nvSpPr>
          <p:cNvPr id="6147" name="Rectangle 26"/>
          <p:cNvSpPr>
            <a:spLocks noChangeArrowheads="1"/>
          </p:cNvSpPr>
          <p:nvPr/>
        </p:nvSpPr>
        <p:spPr bwMode="auto">
          <a:xfrm>
            <a:off x="2590800" y="725488"/>
            <a:ext cx="1474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altLang="en-US" sz="1400">
                <a:solidFill>
                  <a:schemeClr val="tx2"/>
                </a:solidFill>
                <a:latin typeface="Calibri" pitchFamily="34" charset="0"/>
              </a:rPr>
              <a:t>[Oneata, ECCV14]</a:t>
            </a:r>
          </a:p>
        </p:txBody>
      </p:sp>
      <p:sp>
        <p:nvSpPr>
          <p:cNvPr id="6148" name="Rectangle 26"/>
          <p:cNvSpPr>
            <a:spLocks noChangeArrowheads="1"/>
          </p:cNvSpPr>
          <p:nvPr/>
        </p:nvSpPr>
        <p:spPr bwMode="auto">
          <a:xfrm>
            <a:off x="6235700" y="725488"/>
            <a:ext cx="1231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altLang="en-US" sz="1400">
                <a:solidFill>
                  <a:schemeClr val="tx2"/>
                </a:solidFill>
                <a:latin typeface="Calibri" pitchFamily="34" charset="0"/>
              </a:rPr>
              <a:t>[Jain, CVPR14]</a:t>
            </a:r>
          </a:p>
        </p:txBody>
      </p:sp>
      <p:pic>
        <p:nvPicPr>
          <p:cNvPr id="6149" name="Picture 4" descr="\\VBOXSVR\jvgemert\Dropbox\present\UD\ani5fseg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50975"/>
            <a:ext cx="296068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 descr="\\VBOXSVR\jvgemert\Dropbox\present\UD\ani5fsegTubelet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60500"/>
            <a:ext cx="29591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1524000"/>
            <a:ext cx="2160587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8" name="Rectangle 1"/>
          <p:cNvSpPr>
            <a:spLocks noChangeArrowheads="1"/>
          </p:cNvSpPr>
          <p:nvPr/>
        </p:nvSpPr>
        <p:spPr bwMode="auto">
          <a:xfrm>
            <a:off x="304800" y="1062038"/>
            <a:ext cx="3554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dirty="0">
                <a:latin typeface="+mn-lt"/>
              </a:rPr>
              <a:t>Follow a 3 step procedure:</a:t>
            </a:r>
            <a:endParaRPr lang="nl-NL" altLang="en-US" sz="2400" dirty="0">
              <a:latin typeface="+mn-lt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304800" y="3424238"/>
            <a:ext cx="22875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b="1" dirty="0">
                <a:latin typeface="+mn-lt"/>
              </a:rPr>
              <a:t>1)</a:t>
            </a:r>
            <a:r>
              <a:rPr lang="en-US" altLang="en-US" sz="2400" dirty="0">
                <a:latin typeface="+mn-lt"/>
              </a:rPr>
              <a:t> Segmentation</a:t>
            </a:r>
            <a:endParaRPr lang="nl-NL" altLang="en-US" sz="2400" dirty="0">
              <a:latin typeface="+mn-lt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3581400" y="3424238"/>
            <a:ext cx="168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b="1" dirty="0">
                <a:latin typeface="+mn-lt"/>
              </a:rPr>
              <a:t>2) </a:t>
            </a:r>
            <a:r>
              <a:rPr lang="en-US" altLang="en-US" sz="2400" dirty="0">
                <a:latin typeface="+mn-lt"/>
              </a:rPr>
              <a:t>Grouping</a:t>
            </a:r>
            <a:endParaRPr lang="nl-NL" altLang="en-US" sz="2400" dirty="0">
              <a:latin typeface="+mn-lt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6400800" y="3424238"/>
            <a:ext cx="2532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b="1" dirty="0">
                <a:latin typeface="+mn-lt"/>
              </a:rPr>
              <a:t>3)</a:t>
            </a:r>
            <a:r>
              <a:rPr lang="en-US" altLang="en-US" sz="2400" dirty="0">
                <a:latin typeface="+mn-lt"/>
              </a:rPr>
              <a:t> Representation </a:t>
            </a:r>
            <a:endParaRPr lang="nl-NL" altLang="en-US" sz="2400" dirty="0">
              <a:latin typeface="+mn-lt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04800" y="2133600"/>
            <a:ext cx="5695950" cy="3028950"/>
            <a:chOff x="304800" y="2133600"/>
            <a:chExt cx="5696239" cy="3029129"/>
          </a:xfrm>
        </p:grpSpPr>
        <p:sp>
          <p:nvSpPr>
            <p:cNvPr id="4" name="Action Button: Help 3">
              <a:hlinkClick r:id="" action="ppaction://noaction" highlightClick="1"/>
            </p:cNvPr>
            <p:cNvSpPr/>
            <p:nvPr/>
          </p:nvSpPr>
          <p:spPr>
            <a:xfrm>
              <a:off x="1079539" y="2133600"/>
              <a:ext cx="1041453" cy="1043050"/>
            </a:xfrm>
            <a:prstGeom prst="actionButtonHel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7" name="Rectangle 1"/>
            <p:cNvSpPr>
              <a:spLocks noChangeArrowheads="1"/>
            </p:cNvSpPr>
            <p:nvPr/>
          </p:nvSpPr>
          <p:spPr bwMode="auto">
            <a:xfrm>
              <a:off x="304800" y="3962508"/>
              <a:ext cx="5696239" cy="1200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2400" b="1" dirty="0">
                  <a:latin typeface="+mn-lt"/>
                </a:rPr>
                <a:t>Our motivation: </a:t>
              </a:r>
              <a:r>
                <a:rPr lang="en-US" altLang="en-US" sz="2400" dirty="0">
                  <a:latin typeface="+mn-lt"/>
                </a:rPr>
                <a:t>questioning  segmentation</a:t>
              </a:r>
            </a:p>
            <a:p>
              <a:pPr>
                <a:defRPr/>
              </a:pPr>
              <a:r>
                <a:rPr lang="en-US" altLang="en-US" sz="2400" dirty="0">
                  <a:latin typeface="+mn-lt"/>
                </a:rPr>
                <a:t>	- Time consuming</a:t>
              </a:r>
            </a:p>
            <a:p>
              <a:pPr>
                <a:defRPr/>
              </a:pPr>
              <a:r>
                <a:rPr lang="en-US" altLang="en-US" sz="2400" dirty="0">
                  <a:latin typeface="+mn-lt"/>
                </a:rPr>
                <a:t>	- Overly complex problem</a:t>
              </a:r>
              <a:endParaRPr lang="nl-NL" altLang="en-US" sz="2400" dirty="0">
                <a:latin typeface="+mn-lt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6200" y="989013"/>
            <a:ext cx="7962900" cy="5686425"/>
            <a:chOff x="76200" y="989013"/>
            <a:chExt cx="7962900" cy="5686425"/>
          </a:xfrm>
        </p:grpSpPr>
        <p:sp>
          <p:nvSpPr>
            <p:cNvPr id="29" name="Rectangle 1"/>
            <p:cNvSpPr>
              <a:spLocks noChangeArrowheads="1"/>
            </p:cNvSpPr>
            <p:nvPr/>
          </p:nvSpPr>
          <p:spPr bwMode="auto">
            <a:xfrm>
              <a:off x="304800" y="5105400"/>
              <a:ext cx="7015163" cy="1570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2400" b="1" dirty="0">
                  <a:latin typeface="+mn-lt"/>
                </a:rPr>
                <a:t>We propose 2-steps</a:t>
              </a:r>
              <a:r>
                <a:rPr lang="en-US" altLang="en-US" sz="2400" dirty="0">
                  <a:latin typeface="+mn-lt"/>
                </a:rPr>
                <a:t>: </a:t>
              </a:r>
            </a:p>
            <a:p>
              <a:pPr>
                <a:defRPr/>
              </a:pPr>
              <a:r>
                <a:rPr lang="en-US" altLang="en-US" sz="2400" dirty="0">
                  <a:latin typeface="+mn-lt"/>
                </a:rPr>
                <a:t>	- Skip segmentation</a:t>
              </a:r>
            </a:p>
            <a:p>
              <a:pPr>
                <a:defRPr/>
              </a:pPr>
              <a:r>
                <a:rPr lang="en-US" altLang="en-US" sz="2400" dirty="0">
                  <a:latin typeface="+mn-lt"/>
                </a:rPr>
                <a:t>	- Grouping proposals on the representation</a:t>
              </a:r>
            </a:p>
            <a:p>
              <a:pPr>
                <a:defRPr/>
              </a:pPr>
              <a:r>
                <a:rPr lang="en-US" altLang="en-US" sz="2400" dirty="0">
                  <a:latin typeface="+mn-lt"/>
                </a:rPr>
                <a:t>	- APT: </a:t>
              </a:r>
              <a:r>
                <a:rPr lang="en-US" altLang="en-US" sz="2400" b="1" dirty="0">
                  <a:latin typeface="+mn-lt"/>
                </a:rPr>
                <a:t>A</a:t>
              </a:r>
              <a:r>
                <a:rPr lang="en-US" altLang="en-US" sz="2400" dirty="0">
                  <a:latin typeface="+mn-lt"/>
                </a:rPr>
                <a:t>ction </a:t>
              </a:r>
              <a:r>
                <a:rPr lang="en-US" altLang="en-US" sz="2400" b="1" dirty="0">
                  <a:latin typeface="+mn-lt"/>
                </a:rPr>
                <a:t>P</a:t>
              </a:r>
              <a:r>
                <a:rPr lang="en-US" altLang="en-US" sz="2400" dirty="0">
                  <a:latin typeface="+mn-lt"/>
                </a:rPr>
                <a:t>roposals from dense </a:t>
              </a:r>
              <a:r>
                <a:rPr lang="en-US" altLang="en-US" sz="2400" b="1" dirty="0">
                  <a:latin typeface="+mn-lt"/>
                </a:rPr>
                <a:t>T</a:t>
              </a:r>
              <a:r>
                <a:rPr lang="en-US" altLang="en-US" sz="2400" dirty="0">
                  <a:latin typeface="+mn-lt"/>
                </a:rPr>
                <a:t>rajectories</a:t>
              </a:r>
              <a:endParaRPr lang="nl-NL" altLang="en-US" sz="2400" dirty="0">
                <a:latin typeface="+mn-lt"/>
              </a:endParaRPr>
            </a:p>
          </p:txBody>
        </p:sp>
        <p:sp>
          <p:nvSpPr>
            <p:cNvPr id="3" name="Multiply 2"/>
            <p:cNvSpPr/>
            <p:nvPr/>
          </p:nvSpPr>
          <p:spPr bwMode="auto">
            <a:xfrm>
              <a:off x="76200" y="989013"/>
              <a:ext cx="3200400" cy="3201987"/>
            </a:xfrm>
            <a:prstGeom prst="mathMultiply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162" name="Rectangle 26"/>
            <p:cNvSpPr>
              <a:spLocks noChangeArrowheads="1"/>
            </p:cNvSpPr>
            <p:nvPr/>
          </p:nvSpPr>
          <p:spPr bwMode="auto">
            <a:xfrm>
              <a:off x="6769100" y="5867400"/>
              <a:ext cx="12700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nl-NL" altLang="en-US" sz="1400">
                  <a:solidFill>
                    <a:schemeClr val="tx2"/>
                  </a:solidFill>
                  <a:latin typeface="Calibri" pitchFamily="34" charset="0"/>
                </a:rPr>
                <a:t>[Brox, ECCV10]</a:t>
              </a:r>
            </a:p>
          </p:txBody>
        </p:sp>
      </p:grpSp>
      <p:sp>
        <p:nvSpPr>
          <p:cNvPr id="6158" name="Rectangle 1"/>
          <p:cNvSpPr>
            <a:spLocks noChangeArrowheads="1"/>
          </p:cNvSpPr>
          <p:nvPr/>
        </p:nvSpPr>
        <p:spPr bwMode="auto">
          <a:xfrm>
            <a:off x="1752600" y="693738"/>
            <a:ext cx="1017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Prim3D:</a:t>
            </a:r>
            <a:endParaRPr lang="en-US"/>
          </a:p>
        </p:txBody>
      </p:sp>
      <p:sp>
        <p:nvSpPr>
          <p:cNvPr id="6159" name="Rectangle 19"/>
          <p:cNvSpPr>
            <a:spLocks noChangeArrowheads="1"/>
          </p:cNvSpPr>
          <p:nvPr/>
        </p:nvSpPr>
        <p:spPr bwMode="auto">
          <a:xfrm>
            <a:off x="5294313" y="693738"/>
            <a:ext cx="1123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Tubelets: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402EF44-DC0B-446E-9558-754F0166A583}" type="slidenum">
              <a:rPr lang="en-US" smtClean="0"/>
              <a:pPr algn="l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44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Dropbox\tubeVisualisations\dive1_visOut_trajFram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7150"/>
            <a:ext cx="771525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1"/>
          <p:cNvSpPr txBox="1">
            <a:spLocks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4100">
                <a:solidFill>
                  <a:schemeClr val="tx2"/>
                </a:solidFill>
                <a:latin typeface="Calibri" pitchFamily="34" charset="0"/>
              </a:rPr>
              <a:t>Can we use current approaches?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28600" y="1371600"/>
            <a:ext cx="2568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dirty="0">
                <a:latin typeface="+mn-lt"/>
              </a:rPr>
              <a:t>55 frames</a:t>
            </a:r>
          </a:p>
          <a:p>
            <a:pPr>
              <a:defRPr/>
            </a:pPr>
            <a:r>
              <a:rPr lang="en-US" altLang="en-US" sz="2400" dirty="0">
                <a:latin typeface="+mn-lt"/>
              </a:rPr>
              <a:t>14,334 trajectories</a:t>
            </a:r>
            <a:endParaRPr lang="nl-NL" altLang="en-US" sz="2400" dirty="0">
              <a:latin typeface="+mn-lt"/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03288" y="3206750"/>
            <a:ext cx="8240712" cy="3041650"/>
            <a:chOff x="902542" y="3205996"/>
            <a:chExt cx="8241458" cy="3041512"/>
          </a:xfrm>
        </p:grpSpPr>
        <p:sp>
          <p:nvSpPr>
            <p:cNvPr id="5128" name="Rectangle 1"/>
            <p:cNvSpPr>
              <a:spLocks noChangeArrowheads="1"/>
            </p:cNvSpPr>
            <p:nvPr/>
          </p:nvSpPr>
          <p:spPr bwMode="auto">
            <a:xfrm>
              <a:off x="902542" y="5785567"/>
              <a:ext cx="7730237" cy="461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2400" b="1" dirty="0">
                  <a:latin typeface="+mn-lt"/>
                </a:rPr>
                <a:t>APT adopts the strengths of others, improving on large sets</a:t>
              </a:r>
              <a:endParaRPr lang="nl-NL" altLang="en-US" sz="2400" b="1" dirty="0">
                <a:latin typeface="+mn-lt"/>
              </a:endParaRPr>
            </a:p>
          </p:txBody>
        </p:sp>
        <p:sp>
          <p:nvSpPr>
            <p:cNvPr id="24" name="Rectangle 1"/>
            <p:cNvSpPr>
              <a:spLocks noChangeArrowheads="1"/>
            </p:cNvSpPr>
            <p:nvPr/>
          </p:nvSpPr>
          <p:spPr bwMode="auto">
            <a:xfrm>
              <a:off x="4190552" y="3625077"/>
              <a:ext cx="4823262" cy="1784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2200" dirty="0">
                  <a:latin typeface="+mn-lt"/>
                </a:rPr>
                <a:t>		    Prim3D   </a:t>
              </a:r>
              <a:r>
                <a:rPr lang="en-US" altLang="en-US" sz="2200" dirty="0" err="1">
                  <a:latin typeface="+mn-lt"/>
                </a:rPr>
                <a:t>Tubelet</a:t>
              </a:r>
              <a:r>
                <a:rPr lang="en-US" altLang="en-US" sz="2200" dirty="0">
                  <a:latin typeface="+mn-lt"/>
                </a:rPr>
                <a:t>   APT</a:t>
              </a:r>
            </a:p>
            <a:p>
              <a:pPr>
                <a:defRPr/>
              </a:pPr>
              <a:r>
                <a:rPr lang="en-US" altLang="en-US" sz="2200" dirty="0">
                  <a:latin typeface="+mn-lt"/>
                </a:rPr>
                <a:t>Unsupervised</a:t>
              </a:r>
            </a:p>
            <a:p>
              <a:pPr>
                <a:defRPr/>
              </a:pPr>
              <a:r>
                <a:rPr lang="en-US" altLang="en-US" sz="2200" dirty="0">
                  <a:latin typeface="+mn-lt"/>
                </a:rPr>
                <a:t>Segmentation free</a:t>
              </a:r>
            </a:p>
            <a:p>
              <a:pPr>
                <a:defRPr/>
              </a:pPr>
              <a:r>
                <a:rPr lang="en-US" altLang="en-US" sz="2200" dirty="0">
                  <a:latin typeface="+mn-lt"/>
                </a:rPr>
                <a:t>Time complexity</a:t>
              </a:r>
            </a:p>
            <a:p>
              <a:pPr>
                <a:defRPr/>
              </a:pPr>
              <a:r>
                <a:rPr lang="en-US" altLang="en-US" sz="2200" dirty="0">
                  <a:latin typeface="+mn-lt"/>
                </a:rPr>
                <a:t>Space complexity</a:t>
              </a:r>
              <a:endParaRPr lang="nl-NL" altLang="en-US" sz="2200" dirty="0">
                <a:latin typeface="+mn-lt"/>
              </a:endParaRPr>
            </a:p>
          </p:txBody>
        </p:sp>
        <p:sp>
          <p:nvSpPr>
            <p:cNvPr id="7176" name="Rectangle 26"/>
            <p:cNvSpPr>
              <a:spLocks noChangeArrowheads="1"/>
            </p:cNvSpPr>
            <p:nvPr/>
          </p:nvSpPr>
          <p:spPr bwMode="auto">
            <a:xfrm>
              <a:off x="6400800" y="3205996"/>
              <a:ext cx="857364" cy="523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nl-NL" altLang="en-US" sz="1400">
                  <a:solidFill>
                    <a:schemeClr val="tx2"/>
                  </a:solidFill>
                  <a:latin typeface="Calibri" pitchFamily="34" charset="0"/>
                </a:rPr>
                <a:t>[Oneata, </a:t>
              </a:r>
            </a:p>
            <a:p>
              <a:r>
                <a:rPr lang="nl-NL" altLang="en-US" sz="1400">
                  <a:solidFill>
                    <a:schemeClr val="tx2"/>
                  </a:solidFill>
                  <a:latin typeface="Calibri" pitchFamily="34" charset="0"/>
                </a:rPr>
                <a:t>ECCV14]</a:t>
              </a:r>
            </a:p>
          </p:txBody>
        </p:sp>
        <p:sp>
          <p:nvSpPr>
            <p:cNvPr id="7177" name="Rectangle 26"/>
            <p:cNvSpPr>
              <a:spLocks noChangeArrowheads="1"/>
            </p:cNvSpPr>
            <p:nvPr/>
          </p:nvSpPr>
          <p:spPr bwMode="auto">
            <a:xfrm>
              <a:off x="7543800" y="3205996"/>
              <a:ext cx="81144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nl-NL" altLang="en-US" sz="1400">
                  <a:solidFill>
                    <a:schemeClr val="tx2"/>
                  </a:solidFill>
                  <a:latin typeface="Calibri" pitchFamily="34" charset="0"/>
                </a:rPr>
                <a:t>[Jain, </a:t>
              </a:r>
            </a:p>
            <a:p>
              <a:r>
                <a:rPr lang="nl-NL" altLang="en-US" sz="1400">
                  <a:solidFill>
                    <a:schemeClr val="tx2"/>
                  </a:solidFill>
                  <a:latin typeface="Calibri" pitchFamily="34" charset="0"/>
                </a:rPr>
                <a:t>CVPR14]</a:t>
              </a:r>
            </a:p>
          </p:txBody>
        </p:sp>
        <p:pic>
          <p:nvPicPr>
            <p:cNvPr id="7178" name="Picture 3" descr="F:\Dropbox\tubesBMVC15\tubesBMVC15\figures\n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4009202"/>
              <a:ext cx="310583" cy="341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9" name="Picture 4" descr="F:\Dropbox\tubesBMVC15\tubesBMVC15\figures\yes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0418" y="4006096"/>
              <a:ext cx="310582" cy="347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4" descr="F:\Dropbox\tubesBMVC15\tubesBMVC15\figures\yes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2836" y="4006096"/>
              <a:ext cx="310582" cy="347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3" descr="F:\Dropbox\tubesBMVC15\tubesBMVC15\figures\n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4365571"/>
              <a:ext cx="310583" cy="341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3" descr="F:\Dropbox\tubesBMVC15\tubesBMVC15\figures\n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365571"/>
              <a:ext cx="310583" cy="341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4" descr="F:\Dropbox\tubesBMVC15\tubesBMVC15\figures\yes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8618" y="4362465"/>
              <a:ext cx="310582" cy="347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561494" y="4691896"/>
              <a:ext cx="846642" cy="369332"/>
            </a:xfrm>
            <a:prstGeom prst="rect">
              <a:avLst/>
            </a:prstGeom>
            <a:blipFill rotWithShape="1">
              <a:blip r:embed="rId6"/>
              <a:stretch>
                <a:fillRect b="-15000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GB">
                  <a:noFill/>
                </a:rPr>
                <a:t> </a:t>
              </a:r>
            </a:p>
          </p:txBody>
        </p:sp>
        <p:sp>
          <p:nvSpPr>
            <p:cNvPr id="33" name="TextBox 3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475894" y="4691896"/>
              <a:ext cx="846642" cy="369332"/>
            </a:xfrm>
            <a:prstGeom prst="rect">
              <a:avLst/>
            </a:prstGeom>
            <a:blipFill rotWithShape="1">
              <a:blip r:embed="rId7"/>
              <a:stretch>
                <a:fillRect b="-15000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GB">
                  <a:noFill/>
                </a:rPr>
                <a:t> </a:t>
              </a:r>
            </a:p>
          </p:txBody>
        </p:sp>
        <p:sp>
          <p:nvSpPr>
            <p:cNvPr id="34" name="TextBox 33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553200" y="5008364"/>
              <a:ext cx="846642" cy="369332"/>
            </a:xfrm>
            <a:prstGeom prst="rect">
              <a:avLst/>
            </a:prstGeom>
            <a:blipFill rotWithShape="1">
              <a:blip r:embed="rId8"/>
              <a:stretch>
                <a:fillRect b="-15000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GB">
                  <a:noFill/>
                </a:rPr>
                <a:t> </a:t>
              </a:r>
            </a:p>
          </p:txBody>
        </p:sp>
        <p:sp>
          <p:nvSpPr>
            <p:cNvPr id="35" name="TextBox 34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467600" y="4996696"/>
              <a:ext cx="846642" cy="369332"/>
            </a:xfrm>
            <a:prstGeom prst="rect">
              <a:avLst/>
            </a:prstGeom>
            <a:blipFill rotWithShape="1">
              <a:blip r:embed="rId9"/>
              <a:stretch>
                <a:fillRect b="-15000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GB">
                  <a:noFill/>
                </a:rPr>
                <a:t> </a:t>
              </a:r>
            </a:p>
          </p:txBody>
        </p:sp>
        <p:sp>
          <p:nvSpPr>
            <p:cNvPr id="36" name="TextBox 35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8297358" y="4703564"/>
              <a:ext cx="846642" cy="369332"/>
            </a:xfrm>
            <a:prstGeom prst="rect">
              <a:avLst/>
            </a:prstGeom>
            <a:blipFill rotWithShape="1">
              <a:blip r:embed="rId10"/>
              <a:stretch>
                <a:fillRect b="-15000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GB">
                  <a:noFill/>
                </a:rPr>
                <a:t> </a:t>
              </a:r>
            </a:p>
          </p:txBody>
        </p:sp>
        <p:sp>
          <p:nvSpPr>
            <p:cNvPr id="37" name="TextBox 36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8297358" y="5008364"/>
              <a:ext cx="739305" cy="369332"/>
            </a:xfrm>
            <a:prstGeom prst="rect">
              <a:avLst/>
            </a:prstGeom>
            <a:blipFill rotWithShape="1">
              <a:blip r:embed="rId11"/>
              <a:stretch>
                <a:fillRect b="-15000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GB">
                  <a:noFill/>
                </a:rPr>
                <a:t> 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402EF44-DC0B-446E-9558-754F0166A583}" type="slidenum">
              <a:rPr lang="en-US" smtClean="0"/>
              <a:pPr algn="l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76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Dropbox\tubeVisualisations\dive1_visOut_trajClus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7150"/>
            <a:ext cx="771525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1"/>
          <p:cNvSpPr txBox="1">
            <a:spLocks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4100">
                <a:solidFill>
                  <a:schemeClr val="tx2"/>
                </a:solidFill>
                <a:latin typeface="Calibri" pitchFamily="34" charset="0"/>
              </a:rPr>
              <a:t>Localized SLINK clustering</a:t>
            </a:r>
          </a:p>
        </p:txBody>
      </p:sp>
      <p:sp>
        <p:nvSpPr>
          <p:cNvPr id="5128" name="Rectangle 1"/>
          <p:cNvSpPr>
            <a:spLocks noChangeArrowheads="1"/>
          </p:cNvSpPr>
          <p:nvPr/>
        </p:nvSpPr>
        <p:spPr bwMode="auto">
          <a:xfrm>
            <a:off x="0" y="838200"/>
            <a:ext cx="5280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b="1" dirty="0">
                <a:latin typeface="+mn-lt"/>
              </a:rPr>
              <a:t>Basis</a:t>
            </a:r>
            <a:r>
              <a:rPr lang="en-US" altLang="en-US" sz="2400" dirty="0">
                <a:latin typeface="+mn-lt"/>
              </a:rPr>
              <a:t>: single link </a:t>
            </a:r>
            <a:r>
              <a:rPr lang="en-US" altLang="en-US" sz="2400" dirty="0" err="1">
                <a:latin typeface="+mn-lt"/>
              </a:rPr>
              <a:t>hier</a:t>
            </a:r>
            <a:r>
              <a:rPr lang="en-US" altLang="en-US" sz="2400" dirty="0">
                <a:latin typeface="+mn-lt"/>
              </a:rPr>
              <a:t>. clustering (</a:t>
            </a:r>
            <a:r>
              <a:rPr lang="en-US" altLang="en-US" sz="2400" dirty="0"/>
              <a:t>SLINK)</a:t>
            </a:r>
            <a:endParaRPr lang="nl-NL" altLang="en-US" sz="2400" dirty="0">
              <a:latin typeface="+mn-lt"/>
            </a:endParaRPr>
          </a:p>
        </p:txBody>
      </p:sp>
      <p:sp>
        <p:nvSpPr>
          <p:cNvPr id="8197" name="Rectangle 26"/>
          <p:cNvSpPr>
            <a:spLocks noChangeArrowheads="1"/>
          </p:cNvSpPr>
          <p:nvPr/>
        </p:nvSpPr>
        <p:spPr bwMode="auto">
          <a:xfrm>
            <a:off x="4037013" y="685800"/>
            <a:ext cx="12207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altLang="en-US" sz="1400">
                <a:solidFill>
                  <a:schemeClr val="tx2"/>
                </a:solidFill>
                <a:latin typeface="Calibri" pitchFamily="34" charset="0"/>
              </a:rPr>
              <a:t>[Sibson, 1973]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86200" y="3957638"/>
            <a:ext cx="53165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b="1" dirty="0">
                <a:latin typeface="+mn-lt"/>
              </a:rPr>
              <a:t>Our localized variant</a:t>
            </a:r>
            <a:r>
              <a:rPr lang="en-US" altLang="en-US" sz="2400" dirty="0">
                <a:latin typeface="+mn-lt"/>
              </a:rPr>
              <a:t>: </a:t>
            </a:r>
          </a:p>
          <a:p>
            <a:pPr>
              <a:defRPr/>
            </a:pPr>
            <a:r>
              <a:rPr lang="en-US" altLang="en-US" sz="2400" dirty="0">
                <a:latin typeface="+mn-lt"/>
              </a:rPr>
              <a:t>     - only k-Nearest neighbors  (k=10)</a:t>
            </a:r>
          </a:p>
          <a:p>
            <a:pPr>
              <a:defRPr/>
            </a:pPr>
            <a:r>
              <a:rPr lang="en-US" altLang="en-US" sz="2400" dirty="0">
                <a:latin typeface="+mn-lt"/>
              </a:rPr>
              <a:t>     - Exact algorithmic speedup </a:t>
            </a:r>
          </a:p>
          <a:p>
            <a:pPr>
              <a:defRPr/>
            </a:pPr>
            <a:r>
              <a:rPr lang="en-US" altLang="en-US" sz="2400" dirty="0">
                <a:latin typeface="+mn-lt"/>
              </a:rPr>
              <a:t>     - Proposal if 2 large clusters  (&gt;50) join</a:t>
            </a:r>
            <a:endParaRPr lang="nl-NL" altLang="en-US" sz="2400" dirty="0">
              <a:latin typeface="+mn-lt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28763" y="5791200"/>
            <a:ext cx="6777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b="1" dirty="0" err="1">
                <a:latin typeface="+mn-lt"/>
              </a:rPr>
              <a:t>Spatio</a:t>
            </a:r>
            <a:r>
              <a:rPr lang="en-US" altLang="en-US" sz="2400" b="1" dirty="0">
                <a:latin typeface="+mn-lt"/>
              </a:rPr>
              <a:t>-temporal localization allows faster clustering</a:t>
            </a:r>
            <a:endParaRPr lang="nl-NL" altLang="en-US" sz="2400" b="1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402EF44-DC0B-446E-9558-754F0166A583}" type="slidenum">
              <a:rPr lang="en-US" smtClean="0"/>
              <a:pPr algn="l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52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F:\Dropbox\tubeVisualisations\dive1_visOut_trajTub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0"/>
            <a:ext cx="771525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/>
          <p:cNvSpPr txBox="1">
            <a:spLocks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4100">
                <a:solidFill>
                  <a:schemeClr val="tx2"/>
                </a:solidFill>
                <a:latin typeface="Calibri" pitchFamily="34" charset="0"/>
              </a:rPr>
              <a:t>Group clusters to tube proposals</a:t>
            </a:r>
          </a:p>
        </p:txBody>
      </p:sp>
      <p:sp>
        <p:nvSpPr>
          <p:cNvPr id="5128" name="Rectangle 1"/>
          <p:cNvSpPr>
            <a:spLocks noChangeArrowheads="1"/>
          </p:cNvSpPr>
          <p:nvPr/>
        </p:nvSpPr>
        <p:spPr bwMode="auto">
          <a:xfrm>
            <a:off x="6421438" y="5410200"/>
            <a:ext cx="26003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b="1" dirty="0">
                <a:latin typeface="+mn-lt"/>
              </a:rPr>
              <a:t>Diverse proposals: </a:t>
            </a:r>
          </a:p>
          <a:p>
            <a:pPr>
              <a:defRPr/>
            </a:pPr>
            <a:r>
              <a:rPr lang="en-US" altLang="en-US" sz="2400" dirty="0">
                <a:latin typeface="+mn-lt"/>
              </a:rPr>
              <a:t>     focus on motion</a:t>
            </a:r>
            <a:endParaRPr lang="nl-NL" altLang="en-US" sz="2400" dirty="0">
              <a:latin typeface="+mn-lt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6200" y="5418138"/>
            <a:ext cx="35067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b="1" dirty="0">
                <a:latin typeface="+mn-lt"/>
              </a:rPr>
              <a:t>5 basic features: </a:t>
            </a:r>
          </a:p>
          <a:p>
            <a:pPr>
              <a:defRPr/>
            </a:pPr>
            <a:r>
              <a:rPr lang="en-US" altLang="en-US" sz="2400" dirty="0">
                <a:latin typeface="+mn-lt"/>
              </a:rPr>
              <a:t>    spat, hog, </a:t>
            </a:r>
            <a:r>
              <a:rPr lang="en-US" altLang="en-US" sz="2400" dirty="0" err="1">
                <a:latin typeface="+mn-lt"/>
              </a:rPr>
              <a:t>hof</a:t>
            </a:r>
            <a:r>
              <a:rPr lang="en-US" altLang="en-US" sz="2400" dirty="0">
                <a:latin typeface="+mn-lt"/>
              </a:rPr>
              <a:t>, </a:t>
            </a:r>
            <a:r>
              <a:rPr lang="en-US" altLang="en-US" sz="2400" dirty="0" err="1">
                <a:latin typeface="+mn-lt"/>
              </a:rPr>
              <a:t>traj</a:t>
            </a:r>
            <a:r>
              <a:rPr lang="en-US" altLang="en-US" sz="2400" dirty="0">
                <a:latin typeface="+mn-lt"/>
              </a:rPr>
              <a:t>, </a:t>
            </a:r>
            <a:r>
              <a:rPr lang="en-US" altLang="en-US" sz="2400" dirty="0" err="1">
                <a:latin typeface="+mn-lt"/>
              </a:rPr>
              <a:t>mbh</a:t>
            </a:r>
            <a:r>
              <a:rPr lang="en-US" altLang="en-US" sz="2400" b="1" dirty="0">
                <a:latin typeface="+mn-lt"/>
              </a:rPr>
              <a:t> </a:t>
            </a:r>
            <a:endParaRPr lang="nl-NL" altLang="en-US" sz="2400" dirty="0">
              <a:latin typeface="+mn-lt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657600" y="5418138"/>
            <a:ext cx="27495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b="1" dirty="0">
                <a:latin typeface="+mn-lt"/>
              </a:rPr>
              <a:t>All combinations: </a:t>
            </a:r>
          </a:p>
          <a:p>
            <a:pPr>
              <a:defRPr/>
            </a:pPr>
            <a:r>
              <a:rPr lang="en-US" altLang="en-US" sz="2400" dirty="0">
                <a:latin typeface="+mn-lt"/>
              </a:rPr>
              <a:t>     2^5 = 32 variants</a:t>
            </a:r>
            <a:endParaRPr lang="nl-NL" altLang="en-US" sz="2400" dirty="0"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402EF44-DC0B-446E-9558-754F0166A583}" type="slidenum">
              <a:rPr lang="en-US" smtClean="0"/>
              <a:pPr algn="l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92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 txBox="1">
            <a:spLocks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4100">
                <a:solidFill>
                  <a:schemeClr val="tx2"/>
                </a:solidFill>
                <a:latin typeface="Calibri" pitchFamily="34" charset="0"/>
              </a:rPr>
              <a:t>Evaluation datasets</a:t>
            </a:r>
          </a:p>
        </p:txBody>
      </p:sp>
      <p:sp>
        <p:nvSpPr>
          <p:cNvPr id="5128" name="Rectangle 1"/>
          <p:cNvSpPr>
            <a:spLocks noChangeArrowheads="1"/>
          </p:cNvSpPr>
          <p:nvPr/>
        </p:nvSpPr>
        <p:spPr bwMode="auto">
          <a:xfrm>
            <a:off x="579438" y="1295400"/>
            <a:ext cx="48307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b="1" dirty="0">
                <a:latin typeface="+mn-lt"/>
              </a:rPr>
              <a:t>Trimmed: </a:t>
            </a:r>
          </a:p>
          <a:p>
            <a:pPr>
              <a:defRPr/>
            </a:pPr>
            <a:r>
              <a:rPr lang="en-US" altLang="en-US" sz="2400" dirty="0">
                <a:latin typeface="+mn-lt"/>
              </a:rPr>
              <a:t>     1: </a:t>
            </a:r>
            <a:r>
              <a:rPr lang="en-US" altLang="en-US" sz="2400" i="1" dirty="0">
                <a:latin typeface="+mn-lt"/>
              </a:rPr>
              <a:t>UCF-Sports</a:t>
            </a:r>
            <a:r>
              <a:rPr lang="en-US" altLang="en-US" sz="2400" dirty="0">
                <a:latin typeface="+mn-lt"/>
              </a:rPr>
              <a:t>: 150 vids; 10 actions</a:t>
            </a:r>
          </a:p>
          <a:p>
            <a:pPr>
              <a:defRPr/>
            </a:pPr>
            <a:r>
              <a:rPr lang="en-US" altLang="en-US" sz="2400" dirty="0">
                <a:latin typeface="+mn-lt"/>
              </a:rPr>
              <a:t>     2: </a:t>
            </a:r>
            <a:r>
              <a:rPr lang="en-US" altLang="en-US" sz="2400" i="1" dirty="0">
                <a:latin typeface="+mn-lt"/>
              </a:rPr>
              <a:t>UCF-101</a:t>
            </a:r>
            <a:r>
              <a:rPr lang="en-US" altLang="en-US" sz="2400" dirty="0">
                <a:latin typeface="+mn-lt"/>
              </a:rPr>
              <a:t>: 3,204 vids; 24 actions</a:t>
            </a:r>
          </a:p>
          <a:p>
            <a:pPr>
              <a:defRPr/>
            </a:pPr>
            <a:r>
              <a:rPr lang="en-US" altLang="en-US" sz="2400" b="1" dirty="0">
                <a:latin typeface="+mn-lt"/>
              </a:rPr>
              <a:t>Untrimmed:</a:t>
            </a:r>
          </a:p>
          <a:p>
            <a:pPr>
              <a:defRPr/>
            </a:pPr>
            <a:r>
              <a:rPr lang="nl-NL" altLang="en-US" sz="2400" dirty="0">
                <a:latin typeface="+mn-lt"/>
              </a:rPr>
              <a:t>     3: </a:t>
            </a:r>
            <a:r>
              <a:rPr lang="nl-NL" altLang="en-US" sz="2400" i="1" dirty="0">
                <a:latin typeface="+mn-lt"/>
              </a:rPr>
              <a:t>MSR-II</a:t>
            </a:r>
            <a:r>
              <a:rPr lang="nl-NL" altLang="en-US" sz="2400" dirty="0">
                <a:latin typeface="+mn-lt"/>
              </a:rPr>
              <a:t>: 54 vids, 3 actions 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55675" y="4373563"/>
            <a:ext cx="28241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en-US" sz="2400" dirty="0">
                <a:latin typeface="+mn-lt"/>
              </a:rPr>
              <a:t>Fisher Vector</a:t>
            </a:r>
          </a:p>
          <a:p>
            <a:pPr>
              <a:defRPr/>
            </a:pPr>
            <a:r>
              <a:rPr lang="en-GB" altLang="en-US" sz="2400" dirty="0">
                <a:latin typeface="+mn-lt"/>
              </a:rPr>
              <a:t>One </a:t>
            </a:r>
            <a:r>
              <a:rPr lang="en-GB" altLang="en-US" sz="2400" dirty="0" err="1">
                <a:latin typeface="+mn-lt"/>
              </a:rPr>
              <a:t>vs</a:t>
            </a:r>
            <a:r>
              <a:rPr lang="en-GB" altLang="en-US" sz="2400" dirty="0">
                <a:latin typeface="+mn-lt"/>
              </a:rPr>
              <a:t> Rest</a:t>
            </a:r>
          </a:p>
          <a:p>
            <a:pPr>
              <a:defRPr/>
            </a:pPr>
            <a:r>
              <a:rPr lang="en-GB" altLang="en-US" sz="2400" dirty="0" err="1">
                <a:latin typeface="+mn-lt"/>
              </a:rPr>
              <a:t>Hellinger</a:t>
            </a:r>
            <a:r>
              <a:rPr lang="en-GB" altLang="en-US" sz="2400" dirty="0">
                <a:latin typeface="+mn-lt"/>
              </a:rPr>
              <a:t> Kernel SVM</a:t>
            </a:r>
          </a:p>
          <a:p>
            <a:pPr>
              <a:defRPr/>
            </a:pPr>
            <a:endParaRPr lang="nl-NL" altLang="en-US" sz="2400" dirty="0">
              <a:latin typeface="+mn-lt"/>
            </a:endParaRPr>
          </a:p>
        </p:txBody>
      </p:sp>
      <p:sp>
        <p:nvSpPr>
          <p:cNvPr id="10245" name="Title 1"/>
          <p:cNvSpPr txBox="1">
            <a:spLocks/>
          </p:cNvSpPr>
          <p:nvPr/>
        </p:nvSpPr>
        <p:spPr bwMode="auto">
          <a:xfrm>
            <a:off x="304800" y="581025"/>
            <a:ext cx="3200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800">
                <a:solidFill>
                  <a:schemeClr val="tx2"/>
                </a:solidFill>
                <a:latin typeface="Calibri" pitchFamily="34" charset="0"/>
              </a:rPr>
              <a:t>Three Datasets:</a:t>
            </a:r>
          </a:p>
        </p:txBody>
      </p:sp>
      <p:pic>
        <p:nvPicPr>
          <p:cNvPr id="10246" name="Picture 5" descr="I000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295400"/>
            <a:ext cx="1647825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6" descr="I0006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1327150"/>
            <a:ext cx="147796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7" descr="I0020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4865688"/>
            <a:ext cx="1614487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8" descr="I0027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4876800"/>
            <a:ext cx="158273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919788" y="2459038"/>
            <a:ext cx="1168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400" dirty="0">
                <a:latin typeface="+mn-lt"/>
              </a:rPr>
              <a:t>Golf </a:t>
            </a:r>
            <a:r>
              <a:rPr lang="nl-NL" sz="1400" dirty="0" err="1">
                <a:latin typeface="+mn-lt"/>
              </a:rPr>
              <a:t>swinging</a:t>
            </a:r>
            <a:endParaRPr lang="en-US" sz="1400" dirty="0"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229350" y="6111875"/>
            <a:ext cx="673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400" dirty="0" err="1">
                <a:latin typeface="+mn-lt"/>
              </a:rPr>
              <a:t>Boxing</a:t>
            </a:r>
            <a:endParaRPr lang="en-US" sz="1400" dirty="0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646988" y="2459038"/>
            <a:ext cx="12715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400" dirty="0">
                <a:latin typeface="+mn-lt"/>
              </a:rPr>
              <a:t>Skate boarding</a:t>
            </a:r>
            <a:endParaRPr lang="en-US" sz="1400" dirty="0">
              <a:latin typeface="+mn-lt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754938" y="6111875"/>
            <a:ext cx="1125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400" dirty="0">
                <a:latin typeface="+mn-lt"/>
              </a:rPr>
              <a:t>Hand </a:t>
            </a:r>
            <a:r>
              <a:rPr lang="nl-NL" sz="1400" dirty="0" err="1">
                <a:latin typeface="+mn-lt"/>
              </a:rPr>
              <a:t>waving</a:t>
            </a:r>
            <a:endParaRPr lang="en-US" sz="1400" dirty="0">
              <a:latin typeface="+mn-lt"/>
            </a:endParaRPr>
          </a:p>
        </p:txBody>
      </p:sp>
      <p:pic>
        <p:nvPicPr>
          <p:cNvPr id="1025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38" y="3125788"/>
            <a:ext cx="1739900" cy="96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119813" y="4035425"/>
            <a:ext cx="1117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400" dirty="0">
                <a:latin typeface="+mn-lt"/>
              </a:rPr>
              <a:t>Tennis Swing</a:t>
            </a:r>
            <a:endParaRPr lang="en-US" sz="1400" dirty="0">
              <a:latin typeface="+mn-lt"/>
            </a:endParaRPr>
          </a:p>
        </p:txBody>
      </p:sp>
      <p:pic>
        <p:nvPicPr>
          <p:cNvPr id="1025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5" y="3124200"/>
            <a:ext cx="1582738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739063" y="4035425"/>
            <a:ext cx="744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1400" dirty="0">
                <a:latin typeface="+mn-lt"/>
              </a:rPr>
              <a:t>Fencing</a:t>
            </a:r>
            <a:endParaRPr lang="en-US" sz="1400" dirty="0">
              <a:latin typeface="+mn-lt"/>
            </a:endParaRPr>
          </a:p>
        </p:txBody>
      </p:sp>
      <p:sp>
        <p:nvSpPr>
          <p:cNvPr id="10258" name="Title 1"/>
          <p:cNvSpPr txBox="1">
            <a:spLocks/>
          </p:cNvSpPr>
          <p:nvPr/>
        </p:nvSpPr>
        <p:spPr bwMode="auto">
          <a:xfrm>
            <a:off x="304800" y="3535363"/>
            <a:ext cx="2414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800">
                <a:solidFill>
                  <a:schemeClr val="tx2"/>
                </a:solidFill>
                <a:latin typeface="Calibri" pitchFamily="34" charset="0"/>
              </a:rPr>
              <a:t>Classification</a:t>
            </a:r>
          </a:p>
        </p:txBody>
      </p:sp>
      <p:sp>
        <p:nvSpPr>
          <p:cNvPr id="10259" name="Rectangle 1"/>
          <p:cNvSpPr>
            <a:spLocks noChangeArrowheads="1"/>
          </p:cNvSpPr>
          <p:nvPr/>
        </p:nvSpPr>
        <p:spPr bwMode="auto">
          <a:xfrm>
            <a:off x="6600825" y="968375"/>
            <a:ext cx="1403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i="1"/>
              <a:t>UCF-Sports</a:t>
            </a:r>
            <a:endParaRPr lang="en-US"/>
          </a:p>
        </p:txBody>
      </p:sp>
      <p:sp>
        <p:nvSpPr>
          <p:cNvPr id="10260" name="Rectangle 2"/>
          <p:cNvSpPr>
            <a:spLocks noChangeArrowheads="1"/>
          </p:cNvSpPr>
          <p:nvPr/>
        </p:nvSpPr>
        <p:spPr bwMode="auto">
          <a:xfrm>
            <a:off x="6804025" y="2770188"/>
            <a:ext cx="1120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i="1"/>
              <a:t>UCF-101</a:t>
            </a:r>
            <a:endParaRPr lang="en-US"/>
          </a:p>
        </p:txBody>
      </p:sp>
      <p:sp>
        <p:nvSpPr>
          <p:cNvPr id="10261" name="Rectangle 4"/>
          <p:cNvSpPr>
            <a:spLocks noChangeArrowheads="1"/>
          </p:cNvSpPr>
          <p:nvPr/>
        </p:nvSpPr>
        <p:spPr bwMode="auto">
          <a:xfrm>
            <a:off x="6973888" y="4495800"/>
            <a:ext cx="901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nl-NL" altLang="en-US" i="1"/>
              <a:t>MSR-II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402EF44-DC0B-446E-9558-754F0166A583}" type="slidenum">
              <a:rPr lang="en-US" smtClean="0"/>
              <a:pPr algn="l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59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 txBox="1">
            <a:spLocks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4100">
                <a:solidFill>
                  <a:schemeClr val="tx2"/>
                </a:solidFill>
                <a:latin typeface="Calibri" pitchFamily="34" charset="0"/>
              </a:rPr>
              <a:t>Evaluating APT properties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4394200" cy="337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993775"/>
            <a:ext cx="4367212" cy="329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59013" y="4419600"/>
            <a:ext cx="4845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2400" dirty="0">
                <a:latin typeface="+mn-lt"/>
              </a:rPr>
              <a:t>Conflicting best settings for </a:t>
            </a:r>
          </a:p>
          <a:p>
            <a:pPr>
              <a:defRPr/>
            </a:pPr>
            <a:r>
              <a:rPr lang="en-US" altLang="en-US" sz="2400" dirty="0">
                <a:latin typeface="+mn-lt"/>
              </a:rPr>
              <a:t>          Trimmed (UCF-Sports, UCF-101)</a:t>
            </a:r>
          </a:p>
          <a:p>
            <a:pPr>
              <a:defRPr/>
            </a:pPr>
            <a:r>
              <a:rPr lang="en-US" altLang="en-US" sz="2400" dirty="0">
                <a:latin typeface="+mn-lt"/>
              </a:rPr>
              <a:t>          Untrimmed (MSR-II) </a:t>
            </a:r>
            <a:endParaRPr lang="nl-NL" altLang="en-US" sz="24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0" y="5867400"/>
            <a:ext cx="86106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400" b="1" dirty="0">
                <a:latin typeface="+mn-lt"/>
              </a:rPr>
              <a:t>Trimmed and untrimmed videos to be treated differently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7402EF44-DC0B-446E-9558-754F0166A583}" type="slidenum">
              <a:rPr lang="en-US" smtClean="0"/>
              <a:pPr algn="l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78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23177</TotalTime>
  <Words>537</Words>
  <Application>Microsoft Office PowerPoint</Application>
  <PresentationFormat>On-screen Show (4:3)</PresentationFormat>
  <Paragraphs>158</Paragraphs>
  <Slides>17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Universiteit van Amsterdam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to fuse for visual concept recognition?</dc:title>
  <dc:creator>Cees Snoek</dc:creator>
  <cp:lastModifiedBy>jan</cp:lastModifiedBy>
  <cp:revision>1319</cp:revision>
  <cp:lastPrinted>2015-09-04T09:03:44Z</cp:lastPrinted>
  <dcterms:created xsi:type="dcterms:W3CDTF">2012-10-01T20:20:40Z</dcterms:created>
  <dcterms:modified xsi:type="dcterms:W3CDTF">2016-02-20T14:05:03Z</dcterms:modified>
</cp:coreProperties>
</file>